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4" r:id="rId6"/>
  </p:sldMasterIdLst>
  <p:notesMasterIdLst>
    <p:notesMasterId r:id="rId20"/>
  </p:notesMasterIdLst>
  <p:handoutMasterIdLst>
    <p:handoutMasterId r:id="rId21"/>
  </p:handoutMasterIdLst>
  <p:sldIdLst>
    <p:sldId id="256" r:id="rId7"/>
    <p:sldId id="309" r:id="rId8"/>
    <p:sldId id="310" r:id="rId9"/>
    <p:sldId id="311" r:id="rId10"/>
    <p:sldId id="325" r:id="rId11"/>
    <p:sldId id="326" r:id="rId12"/>
    <p:sldId id="294" r:id="rId13"/>
    <p:sldId id="295" r:id="rId14"/>
    <p:sldId id="296" r:id="rId15"/>
    <p:sldId id="338" r:id="rId16"/>
    <p:sldId id="327" r:id="rId17"/>
    <p:sldId id="335" r:id="rId18"/>
    <p:sldId id="323" r:id="rId1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6" autoAdjust="0"/>
    <p:restoredTop sz="94925" autoAdjust="0"/>
  </p:normalViewPr>
  <p:slideViewPr>
    <p:cSldViewPr snapToObjects="1">
      <p:cViewPr varScale="1">
        <p:scale>
          <a:sx n="143" d="100"/>
          <a:sy n="143" d="100"/>
        </p:scale>
        <p:origin x="59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d Christoffer Støren" userId="4bed43a8-bd91-442c-8ed5-022adf2e67a1" providerId="ADAL" clId="{73870307-3F0B-4245-A327-6EAE1B257A7E}"/>
    <pc:docChg chg="modSld">
      <pc:chgData name="Sigurd Christoffer Støren" userId="4bed43a8-bd91-442c-8ed5-022adf2e67a1" providerId="ADAL" clId="{73870307-3F0B-4245-A327-6EAE1B257A7E}" dt="2022-01-05T10:24:20.299" v="3" actId="20577"/>
      <pc:docMkLst>
        <pc:docMk/>
      </pc:docMkLst>
      <pc:sldChg chg="modSp mod">
        <pc:chgData name="Sigurd Christoffer Støren" userId="4bed43a8-bd91-442c-8ed5-022adf2e67a1" providerId="ADAL" clId="{73870307-3F0B-4245-A327-6EAE1B257A7E}" dt="2022-01-05T10:24:20.299" v="3" actId="20577"/>
        <pc:sldMkLst>
          <pc:docMk/>
          <pc:sldMk cId="0" sldId="256"/>
        </pc:sldMkLst>
        <pc:spChg chg="mod">
          <ac:chgData name="Sigurd Christoffer Støren" userId="4bed43a8-bd91-442c-8ed5-022adf2e67a1" providerId="ADAL" clId="{73870307-3F0B-4245-A327-6EAE1B257A7E}" dt="2022-01-05T10:24:20.299" v="3" actId="20577"/>
          <ac:spMkLst>
            <pc:docMk/>
            <pc:sldMk cId="0" sldId="256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1D99-C735-2744-BD30-B760E5A22F71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BD52-1C86-6A42-8BA2-9F0F0E7E3912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90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52B9-2F44-8D4A-B20D-84FCB7593158}" type="datetimeFigureOut">
              <a:rPr lang="nb-NO" smtClean="0"/>
              <a:t>05.01.2022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4921-9BD7-6348-A131-EFA42C25E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20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Svithun symbol-2013 PMS375.pdf">
            <a:extLst>
              <a:ext uri="{FF2B5EF4-FFF2-40B4-BE49-F238E27FC236}">
                <a16:creationId xmlns:a16="http://schemas.microsoft.com/office/drawing/2014/main" id="{E1B15421-9B7E-4411-BD6A-35A6C0A2E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153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9C5A8016-4ACD-4AED-A1A9-12E75FE7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E4799F6-9A18-4D2D-BE09-36DA362381AE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2A509D1-7B0A-4538-AFB1-1DA4CF00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12E35F6C-AC7D-43A0-80AA-CE48D2B4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522A12-8138-4524-BBB9-D5AC987536A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30396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6C76D7-8459-454E-85B0-C2CBD159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2299BB1-CCD9-466D-8D41-1C1E5082DA0E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DBE5F5-C03A-498D-B41F-57623AF8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FF6C07-339C-4C59-B973-7CE52C6C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22C150-ECEB-4DB9-8788-C5AB9776C4F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0967277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4670A1-A5B9-4358-B275-EB1A3F4B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2354483-E7E3-43EA-A23A-3D4041CEE214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E16FBF-444E-443D-A83A-31C00197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D859A3-E6C8-484F-943B-544B2645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F57A00-FA12-4105-869B-D02B3867008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191248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18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18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593345-D054-4DFB-B927-FD0DDC2D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F3656CD-E9BD-42F0-865C-DC70280008F8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578868-D719-4D94-BA65-0B939E3F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FBECC49-F500-4589-93D3-ED2AA022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834EF-3A56-433C-A2A4-3199E068784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4547480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822B0C4-F9FD-430F-9787-D522C379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872405F-8797-4F51-9246-36B424C2E2C9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ABF0C0-56D4-449E-A181-E970F7DD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E4651D0-F928-43A4-AC33-248F0D1A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DD596F-11C3-4D1C-963D-2018ADAAB2D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703933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291B66A-D140-4EF8-9430-F97703CC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EDF49F3-0A65-41E4-B0A2-11633A6FB75E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106F90-1BBC-4B19-9D71-67D3197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DD6F23-1DB7-4C81-8BE3-90C388A8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A977DD-7746-46E5-A2E2-0506D06F5C6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3931576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89629F4-2FEE-47DF-B7B7-C519F727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518B20E-57EE-473E-81BF-BFC9A1073CD0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5D7BDE-884C-4031-88D2-25DDCE75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8191E4-2973-4B5A-AE10-76BF4E21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1BEF2B-C93B-4254-8CDB-F8CFC68FCB8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8119219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3233CD-3CE9-462E-B211-105C6A20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7117372-A7B1-49B5-AED1-35599C6A4E6E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3F0530E-0BA3-45CC-B217-5D808469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86C20A-3260-4907-99E5-413ADBF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5CF533-10EC-4FBA-815D-73599CF4D3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50911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9D1F95-11F7-4748-A911-A78EE0CA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96A293D-9E9F-4866-B6A1-5B8CBF93D0AE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AC5C28-BD9E-481B-BCE6-5339B68A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E26DEC-0566-45C9-9F6D-3BD81C1A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CD27E2-2422-4BC3-8C76-4DBF76F6542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14038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6BE89F-55FD-49EA-80BA-455F0B11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DEFC0C7-DD15-4437-961F-09AC70A5A38E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0A86E2-1643-48F7-83AB-B2CA4CE7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D218E4-1E81-4175-976F-3E1D83A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880E32-C691-4B6D-A4EA-EAEEC563771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440215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06862-FABD-40CF-A6E5-BA5CA133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3F1BAE8-1858-4887-BC48-01F5C5CD3084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617347-5715-46D4-9C41-C970EC04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7356DD-B7F4-4E54-9953-F719D00C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C54290-0F20-4D0F-92F0-BE72CD16E76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968609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3" y="1485900"/>
            <a:ext cx="3810001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3" y="1485900"/>
            <a:ext cx="3810001" cy="30861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FFC471-AA39-48BA-AEA1-E6BC76D6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 lIns="92146" tIns="46073" rIns="92146" bIns="46073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EB7071D9-6C92-4092-B524-6C6204462601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914181-D614-4E5C-ABF2-28D3E7B9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 lIns="92146" tIns="46073" rIns="92146" bIns="46073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E90AB9-4C39-4D9E-83D6-5813F5CC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4E3D10-C014-435E-9D4A-ECB8CBC9CAC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191048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0033test">
            <a:extLst>
              <a:ext uri="{FF2B5EF4-FFF2-40B4-BE49-F238E27FC236}">
                <a16:creationId xmlns:a16="http://schemas.microsoft.com/office/drawing/2014/main" id="{1E37EA71-5960-4C95-82E0-69B523812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ktogram-forskjellige.emf">
            <a:extLst>
              <a:ext uri="{FF2B5EF4-FFF2-40B4-BE49-F238E27FC236}">
                <a16:creationId xmlns:a16="http://schemas.microsoft.com/office/drawing/2014/main" id="{234CC621-130A-4726-B30E-09D860476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694">
            <a:off x="2212975" y="1059656"/>
            <a:ext cx="485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42912" y="2893234"/>
            <a:ext cx="7858180" cy="1178719"/>
          </a:xfrm>
          <a:prstGeom prst="rect">
            <a:avLst/>
          </a:prstGeom>
        </p:spPr>
        <p:txBody>
          <a:bodyPr/>
          <a:lstStyle>
            <a:lvl1pPr algn="ctr">
              <a:buNone/>
              <a:defRPr sz="21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2" y="182165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D22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12074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Svithun symbol-2013 PMS375.pdf">
            <a:extLst>
              <a:ext uri="{FF2B5EF4-FFF2-40B4-BE49-F238E27FC236}">
                <a16:creationId xmlns:a16="http://schemas.microsoft.com/office/drawing/2014/main" id="{A4C128C7-DFB6-4A01-A93A-D1738BAF3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153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94F6BBE-0FDC-43A2-85DC-85340885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6909ABF-7FD1-466B-BCC7-E2C749631B80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BA86AE5C-06DF-4A90-BB72-0438D651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A5CDBC6C-B072-469D-9F92-9FBD03BF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55C56A-7D1F-4739-A1A4-6EC90916975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1732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80F38D-5DF6-46CC-AF8A-2D4DAD19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8C2EE95-AE91-4146-8EE7-0206BD87E8F1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396F31-249C-4214-81A1-500A6406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51A903-430A-463C-BE0E-CED66585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25FDB8F-5464-4B18-A376-D5BE81082E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42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16D884-7546-478A-B67A-EC4DCD55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AF13A0F-5B33-425D-B566-0C4EEC35B5EA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CBD195-6677-4311-AE86-A7C0AE92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E8D85E-9E99-4136-8998-8E0A5DBE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652C8D0-496A-4416-ADB7-D576CB54518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861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21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21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51EB6DD-2FAB-4C3A-A14B-F9C8A82E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5361733-B65A-4B42-A4BB-ADD5A77A46B6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750411-213D-4076-97A8-4AF591C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58C7A6-EA89-4205-AEE5-C319BC8C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BB69058-06CE-4D4D-BFE2-E6179AC5E95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79975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9D8F40-D369-4118-B0E1-EFD03777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069CF20-3946-466A-8EFE-EA0DA42859A2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69598C1-BAD0-405F-9AA5-2C9F7B61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7C9FD3-1915-4D04-B15F-076863DC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B06FBE-BD3F-462C-9379-2AF4F398E93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00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8202EC-4C6D-4A08-B26E-772AA3BD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3C19BF5-921F-48AB-994D-71C05DBB219C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A36074-61E3-40D6-B23A-A17F1C5D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7BC5AD8-FDEE-4280-99F5-ED7AFEB0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912F200-8DEC-47B6-AF1E-37C451F5C46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413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CE7D3B-8B3C-4FD8-88A0-18975038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D42459C-2ECA-4614-A31E-1F31AFCEF38D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65C1BAE-2789-4257-824B-223470B7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501841-5D02-4A28-A193-4D48A021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998ADDF-DF7E-456A-8852-2C23D143EAF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2891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7" y="204793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0480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D035B2-7ABA-454C-BD96-7E6E1C9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D2DFDC1-4CCC-47F1-948A-E4B48228CB71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3E6C58B-7C06-49A6-A71D-9AE013BC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36461B-4066-4859-9E77-81489904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CA8A25F-BA67-4C4F-AA5C-ED0AE7DF33F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46072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D2036B-130D-441B-95BD-2ECB5AA5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EE0ABAB-D21A-4AB0-8D5E-6F7DA413B9D8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C60C83-8997-4E02-BF4B-22405C4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2C9FF3-404D-4AE3-A953-06235286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F208368-147F-40CC-ABA9-793C9A30500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8243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219574-1C53-4B9D-8BF7-F83A37A7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F640015-06DE-4CD8-85EF-573AE4EDDC08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11321B-7A93-4795-AECD-2589B76E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68CA2F-893E-4219-850D-F24CC9F1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1422CE-EF62-40E2-9F15-9AF4CD4F2C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66790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4789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4789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393FCF-B6AD-4E2E-9DEC-8718D299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AC48E2A-8BC2-4AA3-99AF-002F32047C8D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6EDA5A-80EE-4681-BB04-A4E6A008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8C7069-B03E-4592-BB5F-C47F3A90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E73823D-8295-42A5-B741-6C25D01B5F8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41396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5" y="1485900"/>
            <a:ext cx="3810001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5" y="1485900"/>
            <a:ext cx="3810001" cy="30861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8DE9E1-1A00-4E00-AB17-70F7DBFC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 lIns="92146" tIns="46073" rIns="92146" bIns="46073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8A54C1DC-A5FF-4FC0-B9EC-AFF3004F3B4D}" type="datetime1">
              <a:rPr lang="nb-NO"/>
              <a:pPr>
                <a:defRPr/>
              </a:pPr>
              <a:t>05.01.2022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4FFB90-7F71-428A-AD85-7BC02170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 lIns="92146" tIns="46073" rIns="92146" bIns="46073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EBC5C3-FF82-442C-B365-218A15E8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2146" tIns="46073" rIns="92146" bIns="4607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0325A89-54FC-4D71-B222-7DFDF5428F8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2031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0033test">
            <a:extLst>
              <a:ext uri="{FF2B5EF4-FFF2-40B4-BE49-F238E27FC236}">
                <a16:creationId xmlns:a16="http://schemas.microsoft.com/office/drawing/2014/main" id="{56BCE35F-145A-480C-9486-765D58F5C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ktogram-forskjellige.emf">
            <a:extLst>
              <a:ext uri="{FF2B5EF4-FFF2-40B4-BE49-F238E27FC236}">
                <a16:creationId xmlns:a16="http://schemas.microsoft.com/office/drawing/2014/main" id="{48158F8F-E67E-4535-B8CD-68241E2E4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694">
            <a:off x="2212975" y="1059656"/>
            <a:ext cx="485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42912" y="2893237"/>
            <a:ext cx="7858180" cy="1178719"/>
          </a:xfrm>
          <a:prstGeom prst="rect">
            <a:avLst/>
          </a:prstGeom>
        </p:spPr>
        <p:txBody>
          <a:bodyPr/>
          <a:lstStyle>
            <a:lvl1pPr algn="ctr">
              <a:buNone/>
              <a:defRPr sz="21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2" y="182165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D22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36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6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FBC2-D1FD-B24C-980C-9414C42E5D97}" type="datetimeFigureOut">
              <a:rPr lang="nb-NO"/>
              <a:pPr/>
              <a:t>05.01.2022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B1FA-E6DD-8A45-88DD-B3916D9F8C20}" type="slidenum">
              <a:rPr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11AC2CF4-F725-468A-A75B-1995937811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StSvithun symbol-2013 PMS375.pdf">
            <a:hlinkClick r:id="rId16" action="ppaction://hlinksldjump"/>
            <a:extLst>
              <a:ext uri="{FF2B5EF4-FFF2-40B4-BE49-F238E27FC236}">
                <a16:creationId xmlns:a16="http://schemas.microsoft.com/office/drawing/2014/main" id="{2124E37D-6EE2-4706-AC8D-C3780C0BDEA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153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0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661B2D4F-BDF6-423F-B49B-A5604BB46FC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StSvithun symbol-2013 PMS375.pdf">
            <a:hlinkClick r:id="rId16" action="ppaction://hlinksldjump"/>
            <a:extLst>
              <a:ext uri="{FF2B5EF4-FFF2-40B4-BE49-F238E27FC236}">
                <a16:creationId xmlns:a16="http://schemas.microsoft.com/office/drawing/2014/main" id="{C0040892-FC7C-4654-9B5E-FEC6C0B0880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153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1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://www.you-portalen.no/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s://www.svithun.vgs.no/hovedmeny/utdanningstilbud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://www.samordnaopptak.no/" TargetMode="External"/><Relationship Id="rId4" Type="http://schemas.openxmlformats.org/officeDocument/2006/relationships/hyperlink" Target="https://utdanning.no/jobbkompass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ithun.vgs.no/hovedmeny/for-elever/hjelp-og-radgivning/fagvalg/" TargetMode="External"/><Relationship Id="rId2" Type="http://schemas.openxmlformats.org/officeDocument/2006/relationships/hyperlink" Target="https://stsvithun-vgs.inschool.visma.no/Login.jsp#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23370" r="3038" b="3260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381500"/>
            <a:ext cx="9144001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600" dirty="0">
                <a:solidFill>
                  <a:schemeClr val="tx1"/>
                </a:solidFill>
              </a:rPr>
              <a:t>Fagvalg 2022-23 VismaInSchool</a:t>
            </a:r>
          </a:p>
        </p:txBody>
      </p:sp>
      <p:pic>
        <p:nvPicPr>
          <p:cNvPr id="11" name="Picture 10" descr="StSvithun logo 2013 uten outlinet tex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2" y="4413723"/>
            <a:ext cx="1841500" cy="631589"/>
          </a:xfrm>
          <a:prstGeom prst="rect">
            <a:avLst/>
          </a:prstGeom>
        </p:spPr>
      </p:pic>
      <p:pic>
        <p:nvPicPr>
          <p:cNvPr id="12" name="Picture 11" descr="Yesss!.png"/>
          <p:cNvPicPr>
            <a:picLocks noChangeAspect="1"/>
          </p:cNvPicPr>
          <p:nvPr/>
        </p:nvPicPr>
        <p:blipFill>
          <a:blip r:embed="rId4"/>
          <a:srcRect l="5590" r="4969"/>
          <a:stretch>
            <a:fillRect/>
          </a:stretch>
        </p:blipFill>
        <p:spPr>
          <a:xfrm>
            <a:off x="1" y="1157835"/>
            <a:ext cx="9144001" cy="3318915"/>
          </a:xfrm>
          <a:prstGeom prst="rect">
            <a:avLst/>
          </a:prstGeom>
        </p:spPr>
      </p:pic>
      <p:pic>
        <p:nvPicPr>
          <p:cNvPr id="7" name="Picture 6" descr="Forsideillustrasjon_presentasjon.pdf"/>
          <p:cNvPicPr>
            <a:picLocks noChangeAspect="1"/>
          </p:cNvPicPr>
          <p:nvPr/>
        </p:nvPicPr>
        <p:blipFill>
          <a:blip r:embed="rId5"/>
          <a:srcRect l="3014" t="25374"/>
          <a:stretch>
            <a:fillRect/>
          </a:stretch>
        </p:blipFill>
        <p:spPr>
          <a:xfrm>
            <a:off x="2404914" y="30832"/>
            <a:ext cx="4334173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Nyttige 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Om fagene på skolens hjemmeside: </a:t>
            </a:r>
            <a:r>
              <a:rPr lang="nb-NO" dirty="0">
                <a:hlinkClick r:id="rId2"/>
              </a:rPr>
              <a:t>https://www.svithun.vgs.no/hovedmeny/utdanningstilbud/</a:t>
            </a:r>
            <a:endParaRPr lang="nb-NO" dirty="0"/>
          </a:p>
          <a:p>
            <a:pPr marL="0" indent="0">
              <a:buNone/>
            </a:pPr>
            <a:r>
              <a:rPr lang="nb-NO"/>
              <a:t>Interessetest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www.you-portalen.no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Jobbkompasset: </a:t>
            </a:r>
            <a:r>
              <a:rPr lang="nb-NO" dirty="0">
                <a:hlinkClick r:id="rId4"/>
              </a:rPr>
              <a:t>https://utdanning.no/jobbkompasset/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Samordna Opptak: </a:t>
            </a:r>
            <a:r>
              <a:rPr lang="nb-NO" dirty="0">
                <a:hlinkClick r:id="rId5"/>
              </a:rPr>
              <a:t>www.samordnaopptak.no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Picture 8" descr="StSvithun symbol-2013 PMS375.pd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Logg inn på </a:t>
            </a:r>
            <a:r>
              <a:rPr lang="nb-NO" sz="3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VismaInSchool</a:t>
            </a:r>
            <a:endParaRPr lang="nb-NO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MÅ bruke </a:t>
            </a:r>
            <a:r>
              <a:rPr lang="nb-NO" dirty="0" err="1"/>
              <a:t>Chrome</a:t>
            </a:r>
            <a:r>
              <a:rPr lang="nb-NO" dirty="0"/>
              <a:t> for at fagvalget skal fungere!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Adressen sendes på SMS til alle elever:</a:t>
            </a:r>
          </a:p>
          <a:p>
            <a:pPr marL="0" indent="0">
              <a:buNone/>
            </a:pPr>
            <a:r>
              <a:rPr lang="nb-NO" sz="2800" dirty="0">
                <a:hlinkClick r:id="rId2"/>
              </a:rPr>
              <a:t>https://stsvithun-vgs.inschool.visma.no/Login.jsp#/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Følg veiledning på </a:t>
            </a:r>
            <a:r>
              <a:rPr lang="nb-NO" sz="2800" dirty="0">
                <a:hlinkClick r:id="rId3"/>
              </a:rPr>
              <a:t>hjemmesidene</a:t>
            </a:r>
            <a:r>
              <a:rPr lang="nb-NO" sz="2800" dirty="0"/>
              <a:t> for gjennomføring av fagvalget</a:t>
            </a:r>
            <a:r>
              <a:rPr lang="nb-NO" sz="2800" dirty="0">
                <a:sym typeface="Wingdings" pitchFamily="2" charset="2"/>
              </a:rPr>
              <a:t> </a:t>
            </a:r>
            <a:endParaRPr lang="nb-NO" sz="2800" dirty="0"/>
          </a:p>
        </p:txBody>
      </p:sp>
      <p:pic>
        <p:nvPicPr>
          <p:cNvPr id="9" name="Picture 8" descr="StSvithun symbol-2013 PMS375.pd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7D0148-4321-8143-8475-824C2236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til fagvalget?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E37E14-14E4-FE4C-9006-904F32CE6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Har du spørsmål til fagvalget? </a:t>
            </a:r>
          </a:p>
          <a:p>
            <a:pPr marL="0" indent="0">
              <a:buNone/>
            </a:pPr>
            <a:r>
              <a:rPr lang="nb-NO" dirty="0"/>
              <a:t>Ta kontakt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Rådgiver,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IT-ansvarlig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Trinnansvarlig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VG1: Christin Beenfeldt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VG2: Siri Bjørge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TID/TMT: Sigurd Støren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Skolens E-post: stsvithun-vgs@skole.rogfk.no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1D4A5-C543-8344-ACBE-DF157F8D49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0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86371"/>
            <a:ext cx="974816" cy="45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68771" tIns="34385" rIns="68771" bIns="34385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nb-NO" altLang="nb-NO" sz="3600" b="0" kern="0" dirty="0" err="1">
                <a:solidFill>
                  <a:srgbClr val="92D050"/>
                </a:solidFill>
              </a:rPr>
              <a:t>St.Svithun</a:t>
            </a:r>
            <a:r>
              <a:rPr lang="nb-NO" altLang="nb-NO" sz="3600" b="0" kern="0" dirty="0">
                <a:solidFill>
                  <a:srgbClr val="92D050"/>
                </a:solidFill>
              </a:rPr>
              <a:t> vgs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>
          <a:xfrm>
            <a:off x="1043691" y="300838"/>
            <a:ext cx="8100392" cy="45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C5089D1-03C6-4BB6-B115-975FF794E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05979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" panose="020B0604020202020204" pitchFamily="34" charset="0"/>
                <a:cs typeface="Arial" panose="020B0604020202020204" pitchFamily="34" charset="0"/>
              </a:rPr>
              <a:t>To forskjellige ting skal skje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CCE2A8-AB2A-4A12-BA55-A08CD5D16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281" y="1275160"/>
            <a:ext cx="4968479" cy="270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Valg av fag for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556895" lvl="1" indent="-213995"/>
            <a:r>
              <a:rPr lang="nb-NO" altLang="nb-NO" dirty="0">
                <a:latin typeface="Arial"/>
                <a:cs typeface="Arial"/>
              </a:rPr>
              <a:t>Frist: </a:t>
            </a:r>
            <a:r>
              <a:rPr lang="nb-NO" altLang="nb-NO" dirty="0" err="1">
                <a:latin typeface="Arial"/>
                <a:cs typeface="Arial"/>
              </a:rPr>
              <a:t>ca</a:t>
            </a:r>
            <a:r>
              <a:rPr lang="nb-NO" altLang="nb-NO" dirty="0">
                <a:latin typeface="Arial"/>
                <a:cs typeface="Arial"/>
              </a:rPr>
              <a:t> 1. februar 2022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Søke skole for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vg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556895" lvl="1" indent="-213995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Frist: 1. mars, klokken 23:59</a:t>
            </a:r>
          </a:p>
          <a:p>
            <a:pPr marL="556895" lvl="1" indent="-213995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Foregår på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vigo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som i fjor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7CDDA48-0B05-47AD-986E-F8DACA7F0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05979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>
                <a:latin typeface="Arial" panose="020B0604020202020204" pitchFamily="34" charset="0"/>
                <a:cs typeface="Arial" panose="020B0604020202020204" pitchFamily="34" charset="0"/>
              </a:rPr>
              <a:t>Sentrale begreper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51D0E11-FC35-4DA7-921F-96D5E862D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0281" y="1275160"/>
            <a:ext cx="4968479" cy="270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Programområde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Realfag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Språk, samfunnsfag og økonomi</a:t>
            </a:r>
          </a:p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Programfag</a:t>
            </a:r>
          </a:p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Fordypning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«Samme» programfag begge år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72">
            <a:extLst>
              <a:ext uri="{FF2B5EF4-FFF2-40B4-BE49-F238E27FC236}">
                <a16:creationId xmlns:a16="http://schemas.microsoft.com/office/drawing/2014/main" id="{0DF5BDF0-7597-4A32-B135-4106C707BDF1}"/>
              </a:ext>
            </a:extLst>
          </p:cNvPr>
          <p:cNvGraphicFramePr>
            <a:graphicFrameLocks noGrp="1"/>
          </p:cNvGraphicFramePr>
          <p:nvPr/>
        </p:nvGraphicFramePr>
        <p:xfrm>
          <a:off x="4301729" y="735806"/>
          <a:ext cx="2484834" cy="3446853"/>
        </p:xfrm>
        <a:graphic>
          <a:graphicData uri="http://schemas.openxmlformats.org/drawingml/2006/table">
            <a:tbl>
              <a:tblPr/>
              <a:tblGrid>
                <a:gridCol w="1566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1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Fellesfag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</a:p>
                  </a:txBody>
                  <a:tcPr marL="68596" marR="68596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Fag:</a:t>
                      </a:r>
                    </a:p>
                  </a:txBody>
                  <a:tcPr marL="68596" marR="68596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Uke-timer:</a:t>
                      </a:r>
                    </a:p>
                  </a:txBody>
                  <a:tcPr marL="68596" marR="68596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Norsk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Matematikk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Historie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fremmedspråk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Kroppsøving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Antall timer pr uke</a:t>
                      </a:r>
                    </a:p>
                  </a:txBody>
                  <a:tcPr marL="68596" marR="68596"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8596" marR="68596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Group 12">
            <a:extLst>
              <a:ext uri="{FF2B5EF4-FFF2-40B4-BE49-F238E27FC236}">
                <a16:creationId xmlns:a16="http://schemas.microsoft.com/office/drawing/2014/main" id="{FD550786-1504-4AAD-9565-1EAB36138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66424"/>
              </p:ext>
            </p:extLst>
          </p:nvPr>
        </p:nvGraphicFramePr>
        <p:xfrm>
          <a:off x="2574132" y="735807"/>
          <a:ext cx="1131094" cy="3446852"/>
        </p:xfrm>
        <a:graphic>
          <a:graphicData uri="http://schemas.openxmlformats.org/drawingml/2006/table">
            <a:tbl>
              <a:tblPr/>
              <a:tblGrid>
                <a:gridCol w="113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8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timer fellesfag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CC33"/>
                        </a:gs>
                        <a:gs pos="50000">
                          <a:schemeClr val="bg1"/>
                        </a:gs>
                        <a:gs pos="100000">
                          <a:srgbClr val="33CC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6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timer programfag felles og til valg</a:t>
                      </a: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CC33"/>
                        </a:gs>
                        <a:gs pos="50000">
                          <a:schemeClr val="bg1"/>
                        </a:gs>
                        <a:gs pos="100000">
                          <a:srgbClr val="33CC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Fagvalg for VG1-elever - Programområde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Velge programområde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Realfag 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Samfunns-, språk-, økonomifag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Realfag med toppidrett</a:t>
            </a:r>
          </a:p>
          <a:p>
            <a:pPr marL="914400" lvl="1" indent="-514350">
              <a:buFont typeface="+mj-lt"/>
              <a:buAutoNum type="arabicPeriod"/>
            </a:pPr>
            <a:r>
              <a:rPr lang="nb-NO" dirty="0"/>
              <a:t>Samfunns-, språk-, økonomifag med toppidrett</a:t>
            </a:r>
          </a:p>
        </p:txBody>
      </p:sp>
      <p:pic>
        <p:nvPicPr>
          <p:cNvPr id="9" name="Picture 8" descr="StSvithun symbol-2013 PMS375.pd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34348C-F6AB-B540-8216-D802DEAB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Fagvalg for VG1-elever - Programfag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CD308F-A877-6F4A-B33A-FAB175E0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Velge fag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1 matematikkvariant:  2P, S1 eller R1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2 programfag innenfor ditt programområde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1 programfag som er valgfritt</a:t>
            </a:r>
            <a:br>
              <a:rPr lang="nb-NO" dirty="0"/>
            </a:br>
            <a:endParaRPr lang="nb-NO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TID-TMT-elever MÅ velge Toppidrett som første programfag i blokk 1</a:t>
            </a:r>
          </a:p>
        </p:txBody>
      </p:sp>
      <p:pic>
        <p:nvPicPr>
          <p:cNvPr id="9" name="Picture 8" descr="StSvithun symbol-2013 PMS375.pd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301" y="82551"/>
            <a:ext cx="311150" cy="4231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r="1519" b="95653"/>
          <a:stretch>
            <a:fillRect/>
          </a:stretch>
        </p:blipFill>
        <p:spPr>
          <a:xfrm>
            <a:off x="0" y="4857750"/>
            <a:ext cx="914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Group 4">
            <a:extLst>
              <a:ext uri="{FF2B5EF4-FFF2-40B4-BE49-F238E27FC236}">
                <a16:creationId xmlns:a16="http://schemas.microsoft.com/office/drawing/2014/main" id="{BB697ABC-1D30-4A06-9053-2FC0E8400162}"/>
              </a:ext>
            </a:extLst>
          </p:cNvPr>
          <p:cNvGraphicFramePr>
            <a:graphicFrameLocks noGrp="1"/>
          </p:cNvGraphicFramePr>
          <p:nvPr/>
        </p:nvGraphicFramePr>
        <p:xfrm>
          <a:off x="2412207" y="627460"/>
          <a:ext cx="4604147" cy="3315891"/>
        </p:xfrm>
        <a:graphic>
          <a:graphicData uri="http://schemas.openxmlformats.org/drawingml/2006/table">
            <a:tbl>
              <a:tblPr/>
              <a:tblGrid>
                <a:gridCol w="31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579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Realfag til valg i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og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Fag: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 i  vg 2: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 i  vg 3: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Matematikk R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Matematikk 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Fysikk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Kjemi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Geofag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07" name="Group 55">
            <a:extLst>
              <a:ext uri="{FF2B5EF4-FFF2-40B4-BE49-F238E27FC236}">
                <a16:creationId xmlns:a16="http://schemas.microsoft.com/office/drawing/2014/main" id="{04E74B6A-511F-47CD-B04A-E4B68DB0B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54309"/>
              </p:ext>
            </p:extLst>
          </p:nvPr>
        </p:nvGraphicFramePr>
        <p:xfrm>
          <a:off x="2302669" y="357188"/>
          <a:ext cx="4604147" cy="3293995"/>
        </p:xfrm>
        <a:graphic>
          <a:graphicData uri="http://schemas.openxmlformats.org/drawingml/2006/table">
            <a:tbl>
              <a:tblPr/>
              <a:tblGrid>
                <a:gridCol w="318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1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Samfunnsfag til valg i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og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Fag:</a:t>
                      </a:r>
                    </a:p>
                  </a:txBody>
                  <a:tcPr marL="68580" marR="68580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 i  vg 2: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 i  vg 3:</a:t>
                      </a:r>
                    </a:p>
                  </a:txBody>
                  <a:tcPr marL="68580" marR="68580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Samfunnsøkonomi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Markedsføring og ledelse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Samfunnsgeografi*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Sosialkunnskap*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Sosiologi og antropologi*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Politikk og menneskerettigheter*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5*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Rettslære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Psykologi</a:t>
                      </a:r>
                    </a:p>
                  </a:txBody>
                  <a:tcPr marL="68580" marR="68580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9198" name="Text Box 46">
            <a:extLst>
              <a:ext uri="{FF2B5EF4-FFF2-40B4-BE49-F238E27FC236}">
                <a16:creationId xmlns:a16="http://schemas.microsoft.com/office/drawing/2014/main" id="{D087E7DF-02A6-4FBC-A395-B6591312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669" y="4241007"/>
            <a:ext cx="111442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nb-NO" altLang="nb-NO" sz="750">
                <a:solidFill>
                  <a:prstClr val="black"/>
                </a:solidFill>
                <a:cs typeface="Arial" panose="020B0604020202020204" pitchFamily="34" charset="0"/>
              </a:rPr>
              <a:t>*Bare det ene året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0" name="Group 4">
            <a:extLst>
              <a:ext uri="{FF2B5EF4-FFF2-40B4-BE49-F238E27FC236}">
                <a16:creationId xmlns:a16="http://schemas.microsoft.com/office/drawing/2014/main" id="{A5D13EE6-6006-4117-A930-D1B0C4818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08139"/>
              </p:ext>
            </p:extLst>
          </p:nvPr>
        </p:nvGraphicFramePr>
        <p:xfrm>
          <a:off x="2357438" y="951310"/>
          <a:ext cx="4604147" cy="2187179"/>
        </p:xfrm>
        <a:graphic>
          <a:graphicData uri="http://schemas.openxmlformats.org/drawingml/2006/table">
            <a:tbl>
              <a:tblPr/>
              <a:tblGrid>
                <a:gridCol w="31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0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Språkfag til valg i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og </a:t>
                      </a:r>
                      <a:r>
                        <a:rPr kumimoji="0" lang="nb-NO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vg</a:t>
                      </a:r>
                      <a:r>
                        <a:rPr kumimoji="0" lang="nb-NO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Fag: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 i  vg 2: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Uke-timer i  vg 3: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Engelsk 1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Engelsk 2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4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Fremmedspråk III (delvis nettbasert)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b-NO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b-NO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40CB0A25A1004C9F40ED5862913A7C" ma:contentTypeVersion="13" ma:contentTypeDescription="Opprett et nytt dokument." ma:contentTypeScope="" ma:versionID="01e1dbcc7ad5583a51b35edbaa3695cf">
  <xsd:schema xmlns:xsd="http://www.w3.org/2001/XMLSchema" xmlns:xs="http://www.w3.org/2001/XMLSchema" xmlns:p="http://schemas.microsoft.com/office/2006/metadata/properties" xmlns:ns2="963f85fc-e05f-4751-96a1-62de7747db11" xmlns:ns3="cfcf8e6f-8e92-41fe-999b-ed12ee7b4640" targetNamespace="http://schemas.microsoft.com/office/2006/metadata/properties" ma:root="true" ma:fieldsID="39525c2acbc141b1aec8804f8181b25f" ns2:_="" ns3:_="">
    <xsd:import namespace="963f85fc-e05f-4751-96a1-62de7747db11"/>
    <xsd:import namespace="cfcf8e6f-8e92-41fe-999b-ed12ee7b4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kole_x00e5_r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f85fc-e05f-4751-96a1-62de7747d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kole_x00e5_r" ma:index="10" nillable="true" ma:displayName="Skoleår" ma:default="Alle" ma:description="Hvilket skoleår gjelder dette?" ma:internalName="Skole_x00e5_r">
      <xsd:simpleType>
        <xsd:restriction base="dms:Text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8e6f-8e92-41fe-999b-ed12ee7b4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kole_x00e5_r xmlns="963f85fc-e05f-4751-96a1-62de7747db11">Alle</Skole_x00e5_r>
  </documentManagement>
</p:properties>
</file>

<file path=customXml/itemProps1.xml><?xml version="1.0" encoding="utf-8"?>
<ds:datastoreItem xmlns:ds="http://schemas.openxmlformats.org/officeDocument/2006/customXml" ds:itemID="{E20CD819-BF4D-485A-84F1-4913BB24B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48DA5A-77C0-43BE-9F57-C067AC6D9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f85fc-e05f-4751-96a1-62de7747db11"/>
    <ds:schemaRef ds:uri="cfcf8e6f-8e92-41fe-999b-ed12ee7b4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035D69-E42D-4D3A-9DA6-216C4EF9EF35}">
  <ds:schemaRefs>
    <ds:schemaRef ds:uri="http://schemas.microsoft.com/office/2006/metadata/properties"/>
    <ds:schemaRef ds:uri="http://schemas.microsoft.com/office/infopath/2007/PartnerControls"/>
    <ds:schemaRef ds:uri="963f85fc-e05f-4751-96a1-62de7747db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31320</TotalTime>
  <Words>428</Words>
  <Application>Microsoft Office PowerPoint</Application>
  <PresentationFormat>Skjermfremvisning (16:9)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2_Office-tema</vt:lpstr>
      <vt:lpstr>1_Office-tema</vt:lpstr>
      <vt:lpstr>PowerPoint-presentasjon</vt:lpstr>
      <vt:lpstr>To forskjellige ting skal skje</vt:lpstr>
      <vt:lpstr>Sentrale begreper</vt:lpstr>
      <vt:lpstr>PowerPoint-presentasjon</vt:lpstr>
      <vt:lpstr>Fagvalg for VG1-elever - Programområde</vt:lpstr>
      <vt:lpstr>Fagvalg for VG1-elever - Programfag</vt:lpstr>
      <vt:lpstr>PowerPoint-presentasjon</vt:lpstr>
      <vt:lpstr>PowerPoint-presentasjon</vt:lpstr>
      <vt:lpstr>PowerPoint-presentasjon</vt:lpstr>
      <vt:lpstr>Nyttige lenker</vt:lpstr>
      <vt:lpstr>Logg inn på VismaInSchool</vt:lpstr>
      <vt:lpstr>Spørsmål til fagvalget?</vt:lpstr>
      <vt:lpstr>PowerPoint-presentasjon</vt:lpstr>
    </vt:vector>
  </TitlesOfParts>
  <Company>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</dc:creator>
  <cp:lastModifiedBy>Sigurd Christoffer Støren</cp:lastModifiedBy>
  <cp:revision>167</cp:revision>
  <cp:lastPrinted>2014-01-07T13:04:17Z</cp:lastPrinted>
  <dcterms:created xsi:type="dcterms:W3CDTF">2014-01-16T09:09:55Z</dcterms:created>
  <dcterms:modified xsi:type="dcterms:W3CDTF">2022-01-05T10:24:35Z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0x0101004840CB0A25A1004C9F40ED5862913A7C</vt:lpwstr>
  </property>
</Properties>
</file>